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6" r:id="rId6"/>
    <p:sldId id="267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64"/>
  </p:normalViewPr>
  <p:slideViewPr>
    <p:cSldViewPr snapToGrid="0" snapToObjects="1">
      <p:cViewPr varScale="1">
        <p:scale>
          <a:sx n="116" d="100"/>
          <a:sy n="11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p4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p4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2AD25-1257-E8F2-1067-996BD8F118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E818F-B860-912D-662D-5F5CC74318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73DEB-D63F-A506-BF0D-9D1467B53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1E10C-A5F8-AE7F-36F2-FBF0E1902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E11A1-CCF1-8D74-BBA4-99C040282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516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47F39-EFCD-788A-D5F3-6FEF81775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99CC69-7D01-5D9E-E194-41057FC42A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6E51F-6D23-1D14-1021-9B9121F30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73200-AC4F-0158-F102-D194AFEA1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6BBD-9D9A-99BC-9A50-3137D3828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227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3008D4-1DEF-0D92-2318-A30EB4EF5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DB5F0F-9A4D-B9C8-859B-A0F96EC06E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F4650-0A88-BFA4-28FA-F89AAF6CA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8251E-146D-AC30-5DE8-C500C2C2F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0CE19-2FEB-A5F1-EC5E-E57782E03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272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DA2FE-F88C-FD26-4977-89BF104C9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AF86F-CBA0-B426-FC48-D7BE478C7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EF817-5073-FB7E-B469-FDC317D4C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EA341-1BB2-5003-502B-C3967FCF8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D414F-8B8E-F978-C40E-91A316801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05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54C3D-3281-C3FC-15D2-9B396952E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F2244-76B1-81B1-28A6-0EC675149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01795-84EE-C912-9BA3-7340A1477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3AC73-F462-4BE7-1A5E-04328C26C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BFA07-25C2-1906-0E58-CF5F9C62D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64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3B07B-BFC4-A926-90C5-41DD07C8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DAC05-6876-052A-B4DA-9CF59E34B3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893D13-66A7-97C5-EC49-B090482ED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111921-64B0-93CB-E5F5-30CA3E32B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54CF7-BB7B-73C7-F956-389A9495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DBC58-4C78-25C6-0CC2-731A0D303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201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A60CE-8CC3-B4FC-1E93-E8B3E6E8F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28B64-EBDC-51F4-0D41-96641FEE6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C11B2-F330-C1BD-86D1-761E59082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CE647A-35D3-0ACC-360D-12A001AC0B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A9AA18-F405-D29E-209A-8FEEDB4E4B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10F4C2-0680-0944-451A-85A05BD85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EC860A-94DA-ADEA-DAC9-E36588FFE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8AF991-8681-89E3-BFFD-C952E52B0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97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AC94D-5C7C-BE51-2F83-682BB9D83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67BE7E-AA29-D7F8-E13F-211E15DAC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FCDEA5-4940-2799-2F04-F3B84B238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EAEB4-64A7-2975-EBA0-B7EE338F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838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4CB8B-528A-1B0F-A24A-13ED2DC48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10EC92-F2C4-4BEB-24B8-5877E6876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08637-8CBB-849B-8326-D8CC55E3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4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C378-DE13-0FFF-E79A-4F9399B39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C58E7-A4E4-4A01-40CB-2BB340EB7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70084-7DEE-62C9-70DC-D8131299A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63486-538F-EFD1-B5D1-A98A120A3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CC47F-CDD2-FCFA-7A45-37926BEB2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28CDC0-9FB1-0477-6136-E86975D78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83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7D3BB-8E0C-338B-8905-9D272B979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DD2EF9-FD6A-2156-FFC2-20F7DDAF2B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CEA92-4180-71A8-D49A-8CAF32321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64A8A-F03B-D87F-2ADB-4924BE25F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04362-5FC2-EA35-9D4E-FAFA254BF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9E2BDA-1072-7D9C-63CB-EFF2832F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14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A42B89-6FFA-989C-AD73-9A024F6F6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6C1A0-F667-4735-F1FD-782F00614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71C81-E51A-F79B-C2A6-13E45D551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7EAA4-2399-8B4C-B4AA-DFAA49029EEE}" type="datetimeFigureOut">
              <a:rPr lang="en-US" smtClean="0"/>
              <a:t>12/12/22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AD769-4AEA-F501-4E3C-701F17A46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FA548-EF25-9971-AB5A-8F410DEAAD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725F2-9020-8A42-96A0-A332FADD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39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12.mp4"/><Relationship Id="rId7" Type="http://schemas.openxmlformats.org/officeDocument/2006/relationships/image" Target="../media/image8.png"/><Relationship Id="rId2" Type="http://schemas.microsoft.com/office/2007/relationships/media" Target="../media/media12.mp4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13.m4a"/><Relationship Id="rId4" Type="http://schemas.microsoft.com/office/2007/relationships/media" Target="../media/media13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8.mp4"/><Relationship Id="rId7" Type="http://schemas.openxmlformats.org/officeDocument/2006/relationships/image" Target="../media/image5.png"/><Relationship Id="rId2" Type="http://schemas.microsoft.com/office/2007/relationships/media" Target="../media/media8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9.m4a"/><Relationship Id="rId4" Type="http://schemas.microsoft.com/office/2007/relationships/media" Target="../media/media9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AB669-335A-9789-FBD0-C5C8ACE278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6100"/>
              <a:t>Solving Open AI’s Car Racing Problem Using DQN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297266-8274-52CD-6507-BC58845E5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en-US" sz="1500"/>
              <a:t>Supriyo Sadhya</a:t>
            </a:r>
          </a:p>
          <a:p>
            <a:r>
              <a:rPr lang="en-US" sz="1500"/>
              <a:t>A02345100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86C93697-3151-1732-33F8-731FD1B309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5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36"/>
    </mc:Choice>
    <mc:Fallback xmlns="">
      <p:transition spd="slow" advTm="9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59AE8-4821-9523-86DD-4A89DF696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Results (Double DQN)</a:t>
            </a:r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D27369-705A-7F42-B3CD-251200CF1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/>
          <a:stretch/>
        </p:blipFill>
        <p:spPr>
          <a:xfrm>
            <a:off x="838200" y="1706524"/>
            <a:ext cx="5143500" cy="384182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A87223-1720-7952-906A-323EC498C1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767506" y="1690686"/>
            <a:ext cx="4689492" cy="38735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B69B89-5E3F-E97B-937B-022CAAC05652}"/>
              </a:ext>
            </a:extLst>
          </p:cNvPr>
          <p:cNvSpPr txBox="1"/>
          <p:nvPr/>
        </p:nvSpPr>
        <p:spPr>
          <a:xfrm>
            <a:off x="838200" y="5786438"/>
            <a:ext cx="514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Learning curve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D1BEDE-D3DB-3B1F-31F6-00F52B273E10}"/>
              </a:ext>
            </a:extLst>
          </p:cNvPr>
          <p:cNvSpPr txBox="1"/>
          <p:nvPr/>
        </p:nvSpPr>
        <p:spPr>
          <a:xfrm>
            <a:off x="6505592" y="5781670"/>
            <a:ext cx="514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Agent Result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43363E2-C2B7-CB40-8FF6-DACD56E2BE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08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90"/>
    </mc:Choice>
    <mc:Fallback xmlns="">
      <p:transition spd="slow" advTm="22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59AE8-4821-9523-86DD-4A89DF696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Working Agent(Double DQN)</a:t>
            </a:r>
            <a:r>
              <a:rPr lang="en-US" dirty="0"/>
              <a:t> </a:t>
            </a:r>
          </a:p>
        </p:txBody>
      </p:sp>
      <p:pic>
        <p:nvPicPr>
          <p:cNvPr id="5" name="double_dqn.mp4" descr="double_dqn.mp4">
            <a:hlinkClick r:id="" action="ppaction://media"/>
            <a:extLst>
              <a:ext uri="{FF2B5EF4-FFF2-40B4-BE49-F238E27FC236}">
                <a16:creationId xmlns:a16="http://schemas.microsoft.com/office/drawing/2014/main" id="{11218E5D-B7CF-EB5C-E88D-93AC375847DE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22873" y="1406978"/>
            <a:ext cx="9860096" cy="4641281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4462BD8-D302-9131-64DA-A9B444D10F3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814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872"/>
    </mc:Choice>
    <mc:Fallback xmlns="">
      <p:transition spd="slow" advTm="27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620" objId="5"/>
        <p14:stopEvt time="24652" objId="5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59AE8-4821-9523-86DD-4A89DF696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Conclusion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720AB-421E-7D9E-E1F6-0099B8937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DQN with experience replay and target network produces the best results.</a:t>
            </a:r>
          </a:p>
          <a:p>
            <a:r>
              <a:rPr lang="en-US" dirty="0"/>
              <a:t>The discretization of action space and the exploration rate heavily influencing the learning of the agent.</a:t>
            </a:r>
          </a:p>
          <a:p>
            <a:r>
              <a:rPr lang="en-US" dirty="0"/>
              <a:t>Double DQN actually performs poorly given a set number of episodes.</a:t>
            </a:r>
          </a:p>
          <a:p>
            <a:r>
              <a:rPr lang="en-US" dirty="0"/>
              <a:t>For further improvement we can try out other algorithms like PPO.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1A757C8-B29D-E402-E6C4-487588CC11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10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290"/>
    </mc:Choice>
    <mc:Fallback xmlns="">
      <p:transition spd="slow" advTm="109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D8BFA-6675-580D-176E-2AD3B6E6E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ED5B5-CD83-0097-86F6-8E315EE8F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need of this study is to explore a real-world application of machine learning that is related to self driving vehicles. </a:t>
            </a:r>
          </a:p>
          <a:p>
            <a:r>
              <a:rPr lang="en-US" dirty="0" err="1"/>
              <a:t>OpenAI’s</a:t>
            </a:r>
            <a:r>
              <a:rPr lang="en-US" dirty="0"/>
              <a:t> CarRacing-v2 2D environment and a Deep Q-Network to train our agent.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0EF4CA20-34A7-D582-F77A-C61A1C3558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08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73"/>
    </mc:Choice>
    <mc:Fallback xmlns="">
      <p:transition spd="slow" advTm="15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1D8BFA-6675-580D-176E-2AD3B6E6E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ED5B5-CD83-0097-86F6-8E315EE8F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0"/>
            <a:ext cx="3384000" cy="384480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CarRacing-v2 environment state consists of 96x96 RGB image.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 The reward is equal to -0.1 for each frame and +1000/N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Continuous space has 3 actions: steering (-1 is full left, +1 is full right),</a:t>
            </a:r>
            <a:r>
              <a:rPr lang="en-US" sz="2000" dirty="0" err="1">
                <a:solidFill>
                  <a:schemeClr val="bg1"/>
                </a:solidFill>
              </a:rPr>
              <a:t>gas,break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>
                  <a:alpha val="60000"/>
                </a:schemeClr>
              </a:solidFill>
            </a:endParaRPr>
          </a:p>
          <a:p>
            <a:endParaRPr lang="en-US" sz="2000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330ACE-E013-2642-2A84-76181DE33E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411053" y="1531346"/>
            <a:ext cx="6014185" cy="4285560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3E8FDAA7-E0D3-B472-CD96-F69E6C7008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298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314"/>
    </mc:Choice>
    <mc:Fallback xmlns="">
      <p:transition spd="slow" advTm="94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59AE8-4821-9523-86DD-4A89DF696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Methods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720AB-421E-7D9E-E1F6-0099B8937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Discretized the continuous action space into 12 action states.</a:t>
            </a:r>
          </a:p>
          <a:p>
            <a:r>
              <a:rPr lang="en-US" dirty="0"/>
              <a:t>Used CNN for our DQN Model.</a:t>
            </a:r>
          </a:p>
          <a:p>
            <a:r>
              <a:rPr lang="en-US" dirty="0"/>
              <a:t>DQN was used with experience replay and with and without target network.</a:t>
            </a:r>
          </a:p>
          <a:p>
            <a:r>
              <a:rPr lang="en-US" dirty="0"/>
              <a:t>DQN with target network produced best results.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A879BD7-A618-50F4-B333-C1608F34AA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51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85"/>
    </mc:Choice>
    <mc:Fallback xmlns="">
      <p:transition spd="slow" advTm="39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D8BFA-6675-580D-176E-2AD3B6E6E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Network(CNN)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ED5B5-CD83-0097-86F6-8E315EE8F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AC49521-D872-C064-65A9-A1C8250E8E0E}"/>
              </a:ext>
            </a:extLst>
          </p:cNvPr>
          <p:cNvSpPr/>
          <p:nvPr/>
        </p:nvSpPr>
        <p:spPr>
          <a:xfrm>
            <a:off x="977290" y="3417983"/>
            <a:ext cx="1762699" cy="16745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Convolutional Layer1</a:t>
            </a:r>
          </a:p>
          <a:p>
            <a:pPr algn="ctr"/>
            <a:r>
              <a:rPr lang="en-US" dirty="0"/>
              <a:t>(3,16)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B24CD95-FBB8-FE90-AA71-2A3425AAF152}"/>
              </a:ext>
            </a:extLst>
          </p:cNvPr>
          <p:cNvSpPr/>
          <p:nvPr/>
        </p:nvSpPr>
        <p:spPr>
          <a:xfrm>
            <a:off x="5170582" y="3407846"/>
            <a:ext cx="1762699" cy="16745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Convolutional Layer2</a:t>
            </a:r>
          </a:p>
          <a:p>
            <a:pPr algn="ctr"/>
            <a:r>
              <a:rPr lang="en-US" dirty="0"/>
              <a:t>(16,32)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1EC87D-9EC9-451B-3A32-5D392B348272}"/>
              </a:ext>
            </a:extLst>
          </p:cNvPr>
          <p:cNvSpPr/>
          <p:nvPr/>
        </p:nvSpPr>
        <p:spPr>
          <a:xfrm>
            <a:off x="3044334" y="3418868"/>
            <a:ext cx="1762699" cy="16745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Max pool</a:t>
            </a:r>
          </a:p>
          <a:p>
            <a:pPr algn="ctr"/>
            <a:r>
              <a:rPr lang="en-US" dirty="0"/>
              <a:t>(2,2)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EE83EE7-0F87-33E0-B655-8AAD468A2D00}"/>
              </a:ext>
            </a:extLst>
          </p:cNvPr>
          <p:cNvSpPr/>
          <p:nvPr/>
        </p:nvSpPr>
        <p:spPr>
          <a:xfrm>
            <a:off x="7373958" y="3395948"/>
            <a:ext cx="1762699" cy="167456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Max pool</a:t>
            </a:r>
          </a:p>
          <a:p>
            <a:pPr algn="ctr"/>
            <a:r>
              <a:rPr lang="en-US" dirty="0"/>
              <a:t>(2,2)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01DE276-2872-76AC-812F-91863826A2DB}"/>
              </a:ext>
            </a:extLst>
          </p:cNvPr>
          <p:cNvSpPr/>
          <p:nvPr/>
        </p:nvSpPr>
        <p:spPr>
          <a:xfrm>
            <a:off x="9760945" y="2335576"/>
            <a:ext cx="1288973" cy="35253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Flattened(512)</a:t>
            </a:r>
          </a:p>
          <a:p>
            <a:pPr algn="ctr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AFB2894-100E-33D4-9061-073ADE7D88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76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261"/>
    </mc:Choice>
    <mc:Fallback xmlns="">
      <p:transition spd="slow" advTm="42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D8BFA-6675-580D-176E-2AD3B6E6E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Network(Dense Layers)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ED5B5-CD83-0097-86F6-8E315EE8F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01DE276-2872-76AC-812F-91863826A2DB}"/>
              </a:ext>
            </a:extLst>
          </p:cNvPr>
          <p:cNvSpPr/>
          <p:nvPr/>
        </p:nvSpPr>
        <p:spPr>
          <a:xfrm>
            <a:off x="2291509" y="2159306"/>
            <a:ext cx="1487277" cy="35253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Layer1(512)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67FD509-5EFD-7E4B-6807-3F620AA80123}"/>
              </a:ext>
            </a:extLst>
          </p:cNvPr>
          <p:cNvSpPr/>
          <p:nvPr/>
        </p:nvSpPr>
        <p:spPr>
          <a:xfrm>
            <a:off x="5517616" y="2159305"/>
            <a:ext cx="1487277" cy="35253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Layer2(256)</a:t>
            </a:r>
          </a:p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F096E72-F3AF-995F-EE1A-68803A544117}"/>
              </a:ext>
            </a:extLst>
          </p:cNvPr>
          <p:cNvSpPr/>
          <p:nvPr/>
        </p:nvSpPr>
        <p:spPr>
          <a:xfrm>
            <a:off x="8809823" y="2159305"/>
            <a:ext cx="1487277" cy="35253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Output(12)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D594999B-B189-6FEA-B10A-935C5C63D3C4}"/>
              </a:ext>
            </a:extLst>
          </p:cNvPr>
          <p:cNvSpPr/>
          <p:nvPr/>
        </p:nvSpPr>
        <p:spPr>
          <a:xfrm>
            <a:off x="4054208" y="367963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3A6C576-27BD-CDBF-2C34-5E39C72C1936}"/>
              </a:ext>
            </a:extLst>
          </p:cNvPr>
          <p:cNvSpPr/>
          <p:nvPr/>
        </p:nvSpPr>
        <p:spPr>
          <a:xfrm>
            <a:off x="7379471" y="366678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AAC0AC0-6FB0-188F-28CA-68B63EBA5D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60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34"/>
    </mc:Choice>
    <mc:Fallback xmlns="">
      <p:transition spd="slow" advTm="19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59AE8-4821-9523-86DD-4A89DF696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Results</a:t>
            </a:r>
            <a:r>
              <a:rPr lang="en-US" dirty="0"/>
              <a:t> </a:t>
            </a:r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00D27369-705A-7F42-B3CD-251200CF1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5143500" cy="3873500"/>
          </a:xfr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2A87223-1720-7952-906A-323EC498C1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302" y="1690686"/>
            <a:ext cx="5803900" cy="38735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B69B89-5E3F-E97B-937B-022CAAC05652}"/>
              </a:ext>
            </a:extLst>
          </p:cNvPr>
          <p:cNvSpPr txBox="1"/>
          <p:nvPr/>
        </p:nvSpPr>
        <p:spPr>
          <a:xfrm>
            <a:off x="838200" y="5786438"/>
            <a:ext cx="514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Learning curve for DQN with target network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D1BEDE-D3DB-3B1F-31F6-00F52B273E10}"/>
              </a:ext>
            </a:extLst>
          </p:cNvPr>
          <p:cNvSpPr txBox="1"/>
          <p:nvPr/>
        </p:nvSpPr>
        <p:spPr>
          <a:xfrm>
            <a:off x="6505592" y="5781670"/>
            <a:ext cx="514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Agent result for DQN with target network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923D45F-EBB1-EA7C-EC9A-B49925A638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6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05"/>
    </mc:Choice>
    <mc:Fallback xmlns="">
      <p:transition spd="slow" advTm="37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59AE8-4821-9523-86DD-4A89DF696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Working Agent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B69B89-5E3F-E97B-937B-022CAAC05652}"/>
              </a:ext>
            </a:extLst>
          </p:cNvPr>
          <p:cNvSpPr txBox="1"/>
          <p:nvPr/>
        </p:nvSpPr>
        <p:spPr>
          <a:xfrm>
            <a:off x="3845805" y="5918640"/>
            <a:ext cx="514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DQN with target network</a:t>
            </a:r>
          </a:p>
        </p:txBody>
      </p:sp>
      <p:pic>
        <p:nvPicPr>
          <p:cNvPr id="6" name="dqn.mp4" descr="dqn.mp4">
            <a:hlinkClick r:id="" action="ppaction://media"/>
            <a:extLst>
              <a:ext uri="{FF2B5EF4-FFF2-40B4-BE49-F238E27FC236}">
                <a16:creationId xmlns:a16="http://schemas.microsoft.com/office/drawing/2014/main" id="{A8C0EF75-097D-C5AC-C977-5DAC4FC31929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77107" y="1430332"/>
            <a:ext cx="9738911" cy="4351338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908477-A066-8A7C-EF9E-6F8317FE3477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038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674"/>
    </mc:Choice>
    <mc:Fallback xmlns="">
      <p:transition spd="slow" advTm="25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881" objId="6"/>
        <p14:stopEvt time="24005" objId="6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59AE8-4821-9523-86DD-4A89DF696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Comparison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720AB-421E-7D9E-E1F6-0099B8937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a Double DQN model for comparison.</a:t>
            </a:r>
          </a:p>
          <a:p>
            <a:r>
              <a:rPr lang="en-US" dirty="0"/>
              <a:t>Double DQN is said to solve overestimation problem of DQN.</a:t>
            </a:r>
          </a:p>
          <a:p>
            <a:r>
              <a:rPr lang="en-US" dirty="0"/>
              <a:t>But in our case DQN learns the optimal policy much faster.</a:t>
            </a:r>
          </a:p>
          <a:p>
            <a:r>
              <a:rPr lang="en-US" dirty="0"/>
              <a:t>Double DQN performs poorly.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DCC72BD-8C45-7506-E32B-5D008097F5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03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754"/>
    </mc:Choice>
    <mc:Fallback xmlns="">
      <p:transition spd="slow" advTm="47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302</Words>
  <Application>Microsoft Macintosh PowerPoint</Application>
  <PresentationFormat>Widescreen</PresentationFormat>
  <Paragraphs>51</Paragraphs>
  <Slides>12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Solving Open AI’s Car Racing Problem Using DQN</vt:lpstr>
      <vt:lpstr>Summary</vt:lpstr>
      <vt:lpstr>Environment</vt:lpstr>
      <vt:lpstr>Methods </vt:lpstr>
      <vt:lpstr>Network(CNN)</vt:lpstr>
      <vt:lpstr>Network(Dense Layers)</vt:lpstr>
      <vt:lpstr>Results </vt:lpstr>
      <vt:lpstr>Working Agent </vt:lpstr>
      <vt:lpstr>Comparison </vt:lpstr>
      <vt:lpstr>Results (Double DQN) </vt:lpstr>
      <vt:lpstr>Working Agent(Double DQN)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Open AI’s Car Racing Problem Using DQN</dc:title>
  <dc:creator>Supriyo Sadhya</dc:creator>
  <cp:lastModifiedBy>Supriyo Sadhya</cp:lastModifiedBy>
  <cp:revision>4</cp:revision>
  <dcterms:created xsi:type="dcterms:W3CDTF">2022-12-09T14:15:53Z</dcterms:created>
  <dcterms:modified xsi:type="dcterms:W3CDTF">2022-12-12T17:57:41Z</dcterms:modified>
</cp:coreProperties>
</file>

<file path=docProps/thumbnail.jpeg>
</file>